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64" r:id="rId2"/>
    <p:sldId id="257" r:id="rId3"/>
    <p:sldId id="260" r:id="rId4"/>
    <p:sldId id="261" r:id="rId5"/>
    <p:sldId id="262" r:id="rId6"/>
    <p:sldId id="263" r:id="rId7"/>
    <p:sldId id="266" r:id="rId8"/>
    <p:sldId id="267" r:id="rId9"/>
    <p:sldId id="268" r:id="rId10"/>
    <p:sldId id="269" r:id="rId11"/>
  </p:sldIdLst>
  <p:sldSz cx="9144000" cy="6858000" type="screen4x3"/>
  <p:notesSz cx="6797675" cy="9929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96" autoAdjust="0"/>
  </p:normalViewPr>
  <p:slideViewPr>
    <p:cSldViewPr>
      <p:cViewPr>
        <p:scale>
          <a:sx n="81" d="100"/>
          <a:sy n="81" d="100"/>
        </p:scale>
        <p:origin x="-1050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213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4789C-06D7-4F0F-B9DF-FB57FA336F77}" type="datetimeFigureOut">
              <a:rPr lang="de-DE" smtClean="0"/>
              <a:t>14.11.2021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E47EE2-8ACF-4E79-8380-3C695119EA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8698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47EE2-8ACF-4E79-8380-3C695119EA24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9761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14.11.2021</a:t>
            </a:fld>
            <a:endParaRPr lang="de-DE" dirty="0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14.11.2021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14.11.2021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14.11.2021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14.11.2021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14.11.2021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14.11.2021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14.11.2021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14.11.2021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14.11.2021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14.11.2021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14.11.2021</a:t>
            </a:fld>
            <a:endParaRPr lang="de-DE" dirty="0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dirty="0" smtClean="0"/>
              <a:t>Elterninformation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de-DE" dirty="0" smtClean="0"/>
          </a:p>
          <a:p>
            <a:pPr algn="ctr"/>
            <a:endParaRPr lang="de-DE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de-DE" dirty="0" smtClean="0"/>
              <a:t>Termine/Kontakt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38437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de-DE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	25.02.2022		Schnuppertag (?)</a:t>
            </a:r>
          </a:p>
          <a:p>
            <a:pPr>
              <a:buNone/>
            </a:pPr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	18.05. + 19.05.2022 	Anmeldung</a:t>
            </a:r>
          </a:p>
          <a:p>
            <a:pPr>
              <a:buNone/>
            </a:pPr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	11.07.2022		1. Schulbesuchstag</a:t>
            </a:r>
          </a:p>
          <a:p>
            <a:pPr>
              <a:buNone/>
            </a:pPr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	26.08.2022  		Einschulung Klasse 5</a:t>
            </a:r>
          </a:p>
          <a:p>
            <a:pPr>
              <a:buNone/>
            </a:pPr>
            <a:endParaRPr lang="de-DE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	Website:		</a:t>
            </a:r>
            <a:r>
              <a:rPr lang="de-DE" u="sng" dirty="0" smtClean="0">
                <a:solidFill>
                  <a:schemeClr val="accent3">
                    <a:lumMod val="50000"/>
                  </a:schemeClr>
                </a:solidFill>
              </a:rPr>
              <a:t>cgsjemgum.de</a:t>
            </a:r>
          </a:p>
          <a:p>
            <a:pPr>
              <a:buNone/>
            </a:pPr>
            <a:r>
              <a:rPr lang="de-DE" u="sng" dirty="0" smtClean="0">
                <a:solidFill>
                  <a:schemeClr val="accent3">
                    <a:lumMod val="50000"/>
                  </a:schemeClr>
                </a:solidFill>
              </a:rPr>
              <a:t>    Email</a:t>
            </a:r>
            <a:r>
              <a:rPr lang="de-DE" u="sng" smtClean="0">
                <a:solidFill>
                  <a:schemeClr val="accent3">
                    <a:lumMod val="50000"/>
                  </a:schemeClr>
                </a:solidFill>
              </a:rPr>
              <a:t>:                     info@cgs-jemgum.de      </a:t>
            </a:r>
            <a:endParaRPr lang="de-DE" u="sng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endParaRPr lang="de-DE" u="sng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2016224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 smtClean="0"/>
              <a:t>Veranlagung und Persönlichkeit des Schülers müssen im Vordergrund stehen!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3429000"/>
            <a:ext cx="8229600" cy="2448272"/>
          </a:xfrm>
        </p:spPr>
        <p:txBody>
          <a:bodyPr/>
          <a:lstStyle/>
          <a:p>
            <a:pPr>
              <a:buNone/>
            </a:pPr>
            <a:r>
              <a:rPr lang="de-DE" dirty="0" smtClean="0">
                <a:solidFill>
                  <a:schemeClr val="accent2">
                    <a:lumMod val="50000"/>
                  </a:schemeClr>
                </a:solidFill>
              </a:rPr>
              <a:t>Berücksichtigung von:</a:t>
            </a:r>
          </a:p>
          <a:p>
            <a:pPr>
              <a:buNone/>
            </a:pPr>
            <a:endParaRPr lang="de-DE" sz="1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2">
              <a:buFontTx/>
              <a:buChar char="-"/>
            </a:pPr>
            <a:r>
              <a:rPr lang="de-DE" dirty="0" smtClean="0">
                <a:solidFill>
                  <a:schemeClr val="accent2">
                    <a:lumMod val="50000"/>
                  </a:schemeClr>
                </a:solidFill>
              </a:rPr>
              <a:t>Lerntempo, Lerneifer</a:t>
            </a:r>
          </a:p>
          <a:p>
            <a:pPr lvl="2">
              <a:buFontTx/>
              <a:buChar char="-"/>
            </a:pPr>
            <a:r>
              <a:rPr lang="de-DE" dirty="0" smtClean="0">
                <a:solidFill>
                  <a:schemeClr val="accent2">
                    <a:lumMod val="50000"/>
                  </a:schemeClr>
                </a:solidFill>
              </a:rPr>
              <a:t>Konstitution</a:t>
            </a:r>
          </a:p>
          <a:p>
            <a:pPr lvl="2">
              <a:buFontTx/>
              <a:buChar char="-"/>
            </a:pPr>
            <a:r>
              <a:rPr lang="de-DE" dirty="0" smtClean="0">
                <a:solidFill>
                  <a:schemeClr val="accent2">
                    <a:lumMod val="50000"/>
                  </a:schemeClr>
                </a:solidFill>
              </a:rPr>
              <a:t>Interesse</a:t>
            </a:r>
          </a:p>
          <a:p>
            <a:pPr lvl="2">
              <a:buFontTx/>
              <a:buChar char="-"/>
            </a:pPr>
            <a:r>
              <a:rPr lang="de-DE" dirty="0" smtClean="0">
                <a:solidFill>
                  <a:schemeClr val="accent2">
                    <a:lumMod val="50000"/>
                  </a:schemeClr>
                </a:solidFill>
              </a:rPr>
              <a:t>Möglichkeiten häuslicher Unterstützung</a:t>
            </a:r>
            <a:endParaRPr lang="de-DE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Viele Wege führen zum Ziel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de-DE" b="1" u="sng" dirty="0" smtClean="0">
                <a:solidFill>
                  <a:schemeClr val="accent3">
                    <a:lumMod val="50000"/>
                  </a:schemeClr>
                </a:solidFill>
              </a:rPr>
              <a:t>Carl-Goerdeler-Schule = </a:t>
            </a:r>
            <a:r>
              <a:rPr lang="de-DE" b="1" u="sng" dirty="0" smtClean="0">
                <a:solidFill>
                  <a:srgbClr val="FF0000"/>
                </a:solidFill>
              </a:rPr>
              <a:t>Haupt- und Realschule</a:t>
            </a:r>
          </a:p>
          <a:p>
            <a:pPr algn="ctr">
              <a:buNone/>
            </a:pPr>
            <a:endParaRPr lang="de-DE" sz="1000" b="1" u="sng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de-DE" sz="1800" b="1" dirty="0" smtClean="0">
                <a:solidFill>
                  <a:schemeClr val="accent3">
                    <a:lumMod val="50000"/>
                  </a:schemeClr>
                </a:solidFill>
              </a:rPr>
              <a:t>Unterschiedliche Schülermentalitäten </a:t>
            </a:r>
          </a:p>
          <a:p>
            <a:pPr algn="ctr">
              <a:buNone/>
            </a:pPr>
            <a:r>
              <a:rPr lang="de-DE" sz="1800" b="1" dirty="0" smtClean="0">
                <a:solidFill>
                  <a:schemeClr val="accent3">
                    <a:lumMod val="50000"/>
                  </a:schemeClr>
                </a:solidFill>
              </a:rPr>
              <a:t>fordern </a:t>
            </a:r>
          </a:p>
          <a:p>
            <a:pPr algn="ctr">
              <a:buNone/>
            </a:pPr>
            <a:r>
              <a:rPr lang="de-DE" sz="1800" b="1" dirty="0" smtClean="0">
                <a:solidFill>
                  <a:schemeClr val="accent3">
                    <a:lumMod val="50000"/>
                  </a:schemeClr>
                </a:solidFill>
              </a:rPr>
              <a:t>unterschiedliche Bildungswege </a:t>
            </a:r>
          </a:p>
          <a:p>
            <a:pPr algn="ctr">
              <a:buNone/>
            </a:pPr>
            <a:r>
              <a:rPr lang="de-DE" sz="1800" b="1" dirty="0" smtClean="0">
                <a:solidFill>
                  <a:schemeClr val="accent3">
                    <a:lumMod val="50000"/>
                  </a:schemeClr>
                </a:solidFill>
              </a:rPr>
              <a:t>um zu gleichartigen Abschlüssen zu kommen</a:t>
            </a:r>
          </a:p>
          <a:p>
            <a:pPr algn="ctr">
              <a:buNone/>
            </a:pPr>
            <a:endParaRPr lang="de-DE" sz="1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de-DE" sz="1800" b="1" dirty="0" smtClean="0">
                <a:solidFill>
                  <a:schemeClr val="accent3">
                    <a:lumMod val="50000"/>
                  </a:schemeClr>
                </a:solidFill>
              </a:rPr>
              <a:t>Diese sind heute in unserem Bildungssystem gegeben!</a:t>
            </a:r>
          </a:p>
          <a:p>
            <a:pPr algn="ctr">
              <a:buNone/>
            </a:pPr>
            <a:endParaRPr lang="de-DE" sz="1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1321308" lvl="3" indent="-342900"/>
            <a:r>
              <a:rPr lang="de-DE" sz="1800" b="1" dirty="0" smtClean="0">
                <a:solidFill>
                  <a:schemeClr val="accent3">
                    <a:lumMod val="50000"/>
                  </a:schemeClr>
                </a:solidFill>
              </a:rPr>
              <a:t>problemlose Kooperation beider Schulformen</a:t>
            </a:r>
          </a:p>
          <a:p>
            <a:pPr marL="1321308" lvl="3" indent="-342900"/>
            <a:r>
              <a:rPr lang="de-DE" sz="1800" b="1" dirty="0" smtClean="0">
                <a:solidFill>
                  <a:schemeClr val="accent3">
                    <a:lumMod val="50000"/>
                  </a:schemeClr>
                </a:solidFill>
              </a:rPr>
              <a:t>evtl. Schulformenwechsel in vertrauter Umgebung</a:t>
            </a:r>
          </a:p>
          <a:p>
            <a:pPr marL="1321308" lvl="3" indent="-342900"/>
            <a:r>
              <a:rPr lang="de-DE" sz="1800" b="1" dirty="0" smtClean="0">
                <a:solidFill>
                  <a:schemeClr val="accent3">
                    <a:lumMod val="50000"/>
                  </a:schemeClr>
                </a:solidFill>
              </a:rPr>
              <a:t>überschaubares, persönliches Lernumfeld</a:t>
            </a:r>
          </a:p>
          <a:p>
            <a:pPr marL="1321308" lvl="3" indent="-342900"/>
            <a:r>
              <a:rPr lang="de-DE" sz="1800" b="1" dirty="0" smtClean="0">
                <a:solidFill>
                  <a:schemeClr val="accent3">
                    <a:lumMod val="50000"/>
                  </a:schemeClr>
                </a:solidFill>
              </a:rPr>
              <a:t>wohnortnah</a:t>
            </a:r>
          </a:p>
          <a:p>
            <a:pPr marL="1321308" lvl="3" indent="-342900"/>
            <a:r>
              <a:rPr lang="de-DE" sz="1800" b="1" dirty="0" smtClean="0">
                <a:solidFill>
                  <a:schemeClr val="accent3">
                    <a:lumMod val="50000"/>
                  </a:schemeClr>
                </a:solidFill>
              </a:rPr>
              <a:t>kontaktfreundlich (Schüler / Eltern – Schule)</a:t>
            </a:r>
            <a:endParaRPr lang="de-DE" sz="1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 smtClean="0"/>
              <a:t>Bildungsauftrag der Hauptschule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312368"/>
          </a:xfrm>
        </p:spPr>
        <p:txBody>
          <a:bodyPr>
            <a:normAutofit/>
          </a:bodyPr>
          <a:lstStyle/>
          <a:p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 algn="ctr">
              <a:buNone/>
            </a:pPr>
            <a:endParaRPr lang="de-DE" sz="2200" b="1" u="sng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 flipH="1">
            <a:off x="1043608" y="2996952"/>
            <a:ext cx="6984776" cy="187220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accent3">
                    <a:lumMod val="50000"/>
                  </a:schemeClr>
                </a:solidFill>
              </a:rPr>
              <a:t>Vermittlung einer grundliegenden Allgemeinbildung und einer gründlichen Vorbereitung auf einen berufsbezogenen Bildungsweg</a:t>
            </a:r>
            <a:endParaRPr lang="de-DE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 smtClean="0">
                <a:solidFill>
                  <a:schemeClr val="accent3">
                    <a:lumMod val="75000"/>
                  </a:schemeClr>
                </a:solidFill>
              </a:rPr>
              <a:t>Schwerpunktsetzung Berufsorientierung</a:t>
            </a:r>
            <a:endParaRPr lang="de-DE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2520280"/>
          </a:xfrm>
        </p:spPr>
        <p:txBody>
          <a:bodyPr>
            <a:normAutofit fontScale="92500" lnSpcReduction="20000"/>
          </a:bodyPr>
          <a:lstStyle/>
          <a:p>
            <a:pPr lvl="2"/>
            <a:r>
              <a:rPr lang="de-DE" sz="2400" dirty="0" smtClean="0">
                <a:solidFill>
                  <a:schemeClr val="accent3">
                    <a:lumMod val="50000"/>
                  </a:schemeClr>
                </a:solidFill>
              </a:rPr>
              <a:t>ab Klasse 7: Wirtschaft als Unterrichtsfach</a:t>
            </a:r>
          </a:p>
          <a:p>
            <a:pPr lvl="2"/>
            <a:r>
              <a:rPr lang="de-DE" sz="2400" dirty="0" smtClean="0">
                <a:solidFill>
                  <a:schemeClr val="accent3">
                    <a:lumMod val="50000"/>
                  </a:schemeClr>
                </a:solidFill>
              </a:rPr>
              <a:t>ab Klasse 8: Betriebspraktika</a:t>
            </a:r>
          </a:p>
          <a:p>
            <a:pPr lvl="2"/>
            <a:r>
              <a:rPr lang="de-DE" sz="2400" dirty="0" smtClean="0">
                <a:solidFill>
                  <a:schemeClr val="accent3">
                    <a:lumMod val="50000"/>
                  </a:schemeClr>
                </a:solidFill>
              </a:rPr>
              <a:t>Potenzialanalyse</a:t>
            </a:r>
          </a:p>
          <a:p>
            <a:pPr lvl="2"/>
            <a:r>
              <a:rPr lang="de-DE" sz="2400" dirty="0" smtClean="0">
                <a:solidFill>
                  <a:schemeClr val="accent3">
                    <a:lumMod val="50000"/>
                  </a:schemeClr>
                </a:solidFill>
              </a:rPr>
              <a:t>Werkstatttage</a:t>
            </a:r>
          </a:p>
          <a:p>
            <a:pPr lvl="2"/>
            <a:r>
              <a:rPr lang="de-DE" sz="2400" dirty="0" smtClean="0">
                <a:solidFill>
                  <a:schemeClr val="accent3">
                    <a:lumMod val="50000"/>
                  </a:schemeClr>
                </a:solidFill>
              </a:rPr>
              <a:t>BBS-Tage</a:t>
            </a:r>
          </a:p>
          <a:p>
            <a:pPr lvl="2"/>
            <a:r>
              <a:rPr lang="de-DE" sz="2400" dirty="0" smtClean="0">
                <a:solidFill>
                  <a:schemeClr val="accent3">
                    <a:lumMod val="50000"/>
                  </a:schemeClr>
                </a:solidFill>
              </a:rPr>
              <a:t>BIZ-Besuch</a:t>
            </a:r>
          </a:p>
          <a:p>
            <a:pPr lvl="2"/>
            <a:r>
              <a:rPr lang="de-DE" sz="2400" dirty="0" smtClean="0">
                <a:solidFill>
                  <a:schemeClr val="accent3">
                    <a:lumMod val="50000"/>
                  </a:schemeClr>
                </a:solidFill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64096"/>
          </a:xfrm>
        </p:spPr>
        <p:txBody>
          <a:bodyPr/>
          <a:lstStyle/>
          <a:p>
            <a:pPr algn="ctr"/>
            <a:r>
              <a:rPr lang="de-DE" dirty="0" smtClean="0"/>
              <a:t>Abschlüsse an der Hauptschule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>
            <a:normAutofit fontScale="92500" lnSpcReduction="20000"/>
          </a:bodyPr>
          <a:lstStyle/>
          <a:p>
            <a:r>
              <a:rPr lang="de-DE" sz="2400" dirty="0" smtClean="0">
                <a:solidFill>
                  <a:schemeClr val="accent3">
                    <a:lumMod val="50000"/>
                  </a:schemeClr>
                </a:solidFill>
              </a:rPr>
              <a:t>Am Ende des </a:t>
            </a:r>
            <a:r>
              <a:rPr lang="de-DE" sz="2400" b="1" dirty="0" smtClean="0">
                <a:solidFill>
                  <a:schemeClr val="accent3">
                    <a:lumMod val="50000"/>
                  </a:schemeClr>
                </a:solidFill>
              </a:rPr>
              <a:t>9. Schuljahrganges </a:t>
            </a:r>
            <a:r>
              <a:rPr lang="de-DE" sz="2400" dirty="0" smtClean="0">
                <a:solidFill>
                  <a:schemeClr val="accent3">
                    <a:lumMod val="50000"/>
                  </a:schemeClr>
                </a:solidFill>
              </a:rPr>
              <a:t>kann der </a:t>
            </a:r>
            <a:r>
              <a:rPr lang="de-DE" sz="2400" b="1" dirty="0" smtClean="0">
                <a:solidFill>
                  <a:schemeClr val="accent3">
                    <a:lumMod val="50000"/>
                  </a:schemeClr>
                </a:solidFill>
              </a:rPr>
              <a:t>Hauptschulabschluss </a:t>
            </a:r>
            <a:r>
              <a:rPr lang="de-DE" sz="2400" dirty="0" smtClean="0">
                <a:solidFill>
                  <a:schemeClr val="accent3">
                    <a:lumMod val="50000"/>
                  </a:schemeClr>
                </a:solidFill>
              </a:rPr>
              <a:t>erworben werden;</a:t>
            </a:r>
          </a:p>
          <a:p>
            <a:pPr>
              <a:buNone/>
            </a:pPr>
            <a:endParaRPr lang="de-DE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de-DE" sz="2400" dirty="0" smtClean="0">
                <a:solidFill>
                  <a:schemeClr val="accent3">
                    <a:lumMod val="50000"/>
                  </a:schemeClr>
                </a:solidFill>
              </a:rPr>
              <a:t>Am Ende des </a:t>
            </a:r>
            <a:r>
              <a:rPr lang="de-DE" sz="2400" b="1" dirty="0" smtClean="0">
                <a:solidFill>
                  <a:schemeClr val="accent3">
                    <a:lumMod val="50000"/>
                  </a:schemeClr>
                </a:solidFill>
              </a:rPr>
              <a:t>10. Schuljahrgangs </a:t>
            </a:r>
            <a:r>
              <a:rPr lang="de-DE" sz="2400" dirty="0" smtClean="0">
                <a:solidFill>
                  <a:schemeClr val="accent3">
                    <a:lumMod val="50000"/>
                  </a:schemeClr>
                </a:solidFill>
              </a:rPr>
              <a:t>können folgende Abschlüsse erworben werden:</a:t>
            </a:r>
          </a:p>
          <a:p>
            <a:pPr>
              <a:buNone/>
            </a:pPr>
            <a:endParaRPr lang="de-DE" sz="11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de-DE" sz="2000" dirty="0" smtClean="0">
                <a:solidFill>
                  <a:schemeClr val="accent3">
                    <a:lumMod val="50000"/>
                  </a:schemeClr>
                </a:solidFill>
              </a:rPr>
              <a:t> 	</a:t>
            </a:r>
            <a:r>
              <a:rPr lang="de-DE" sz="2000" b="1" dirty="0" smtClean="0">
                <a:solidFill>
                  <a:schemeClr val="accent3">
                    <a:lumMod val="50000"/>
                  </a:schemeClr>
                </a:solidFill>
              </a:rPr>
              <a:t>Erweiterter Sekundarabschluss I</a:t>
            </a:r>
            <a:r>
              <a:rPr lang="de-DE" sz="20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</a:p>
          <a:p>
            <a:pPr>
              <a:buNone/>
            </a:pPr>
            <a:endParaRPr lang="de-DE" sz="12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de-DE" sz="2000" b="1" dirty="0" smtClean="0">
                <a:solidFill>
                  <a:schemeClr val="accent3">
                    <a:lumMod val="50000"/>
                  </a:schemeClr>
                </a:solidFill>
              </a:rPr>
              <a:t>	Sekundarabschluss I – Realschulabschluss</a:t>
            </a:r>
            <a:r>
              <a:rPr lang="de-DE" sz="2000" dirty="0" smtClean="0">
                <a:solidFill>
                  <a:schemeClr val="accent3">
                    <a:lumMod val="50000"/>
                  </a:schemeClr>
                </a:solidFill>
              </a:rPr>
              <a:t>,</a:t>
            </a:r>
          </a:p>
          <a:p>
            <a:pPr>
              <a:buNone/>
            </a:pPr>
            <a:endParaRPr lang="de-DE" sz="12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de-DE" sz="2000" b="1" dirty="0" smtClean="0">
                <a:solidFill>
                  <a:schemeClr val="accent3">
                    <a:lumMod val="50000"/>
                  </a:schemeClr>
                </a:solidFill>
              </a:rPr>
              <a:t>	Sekundarabschluss I – Hauptschulabschluss</a:t>
            </a:r>
            <a:r>
              <a:rPr lang="de-DE" sz="20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endParaRPr lang="de-DE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de-DE" sz="12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de-DE" sz="2000" dirty="0" smtClean="0">
                <a:solidFill>
                  <a:schemeClr val="accent3">
                    <a:lumMod val="50000"/>
                  </a:schemeClr>
                </a:solidFill>
              </a:rPr>
              <a:t>	Der Erwerb eines Abschlusses setzt die erfolgreiche Teilnahme an einer Abschlussprüfung im 9. bzw. 10. Schuljahrgang voraus.</a:t>
            </a:r>
            <a:endParaRPr lang="de-DE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de-DE" dirty="0" smtClean="0"/>
              <a:t>Bildungsauftrag der Realschule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sz="2200" dirty="0" smtClean="0"/>
          </a:p>
          <a:p>
            <a:pPr algn="ctr">
              <a:buNone/>
            </a:pPr>
            <a:endParaRPr lang="de-DE" sz="2200" b="1" u="sng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de-DE" dirty="0"/>
          </a:p>
        </p:txBody>
      </p:sp>
      <p:sp>
        <p:nvSpPr>
          <p:cNvPr id="4" name="Rechteck 3"/>
          <p:cNvSpPr/>
          <p:nvPr/>
        </p:nvSpPr>
        <p:spPr>
          <a:xfrm flipH="1">
            <a:off x="1043608" y="2348880"/>
            <a:ext cx="6984776" cy="35283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endParaRPr lang="de-DE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sz="2000" b="1" dirty="0" smtClean="0">
                <a:solidFill>
                  <a:schemeClr val="accent3">
                    <a:lumMod val="50000"/>
                  </a:schemeClr>
                </a:solidFill>
              </a:rPr>
              <a:t>Vermittlung einer erweiterten Allgemeinbildung, die sich an lebensnahen Sachverhalten ausrichtet</a:t>
            </a:r>
          </a:p>
          <a:p>
            <a:pPr marL="457200" indent="-457200">
              <a:buFont typeface="+mj-lt"/>
              <a:buAutoNum type="arabicPeriod"/>
            </a:pPr>
            <a:endParaRPr lang="de-DE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sz="2000" b="1" dirty="0" smtClean="0">
                <a:solidFill>
                  <a:schemeClr val="accent3">
                    <a:lumMod val="50000"/>
                  </a:schemeClr>
                </a:solidFill>
              </a:rPr>
              <a:t>Ein sich zunehmend vertieftes Verständnis für  Sachverhalte herbeiführen</a:t>
            </a:r>
          </a:p>
          <a:p>
            <a:pPr marL="457200" indent="-457200">
              <a:buFont typeface="+mj-lt"/>
              <a:buAutoNum type="arabicPeriod"/>
            </a:pPr>
            <a:endParaRPr lang="de-DE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sz="2000" b="1" dirty="0" smtClean="0">
                <a:solidFill>
                  <a:schemeClr val="accent3">
                    <a:lumMod val="50000"/>
                  </a:schemeClr>
                </a:solidFill>
              </a:rPr>
              <a:t>Erkennen von komplexen Handlungszusammen-hängen</a:t>
            </a:r>
          </a:p>
          <a:p>
            <a:pPr marL="457200" indent="-457200">
              <a:buFont typeface="+mj-lt"/>
              <a:buAutoNum type="arabicPeriod"/>
            </a:pPr>
            <a:endParaRPr lang="de-DE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sz="2000" b="1" dirty="0" smtClean="0">
                <a:solidFill>
                  <a:schemeClr val="accent3">
                    <a:lumMod val="50000"/>
                  </a:schemeClr>
                </a:solidFill>
              </a:rPr>
              <a:t>Lernprozesse zunehmend selbständig zu vollziehen</a:t>
            </a:r>
          </a:p>
          <a:p>
            <a:pPr algn="ctr"/>
            <a:endParaRPr lang="de-DE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de-DE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de-DE" dirty="0" smtClean="0"/>
              <a:t>Zur Stundentafel der Realschule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456384"/>
          </a:xfrm>
        </p:spPr>
        <p:txBody>
          <a:bodyPr>
            <a:normAutofit lnSpcReduction="10000"/>
          </a:bodyPr>
          <a:lstStyle/>
          <a:p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Schwerpunktsetzung Fremdsprachen: ab Klasse 6 Französisch möglich</a:t>
            </a:r>
          </a:p>
          <a:p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Wahlpflichtkurse bereits ab Klasse 6</a:t>
            </a:r>
          </a:p>
          <a:p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Profilbildung ab Klasse 9:</a:t>
            </a:r>
          </a:p>
          <a:p>
            <a:pPr lvl="1"/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Französisch</a:t>
            </a:r>
          </a:p>
          <a:p>
            <a:pPr lvl="1"/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Gesundheit- und Soziales</a:t>
            </a:r>
          </a:p>
          <a:p>
            <a:pPr lvl="1"/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Wirtschaft</a:t>
            </a:r>
          </a:p>
          <a:p>
            <a:pPr lvl="1"/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Technik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Abschlüsse an der Realschule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de-DE" sz="2200" dirty="0" smtClean="0">
                <a:solidFill>
                  <a:schemeClr val="accent3">
                    <a:lumMod val="50000"/>
                  </a:schemeClr>
                </a:solidFill>
              </a:rPr>
              <a:t>Am Ende des Sekundarbereiches I (10. Schuljahrgang) können folgende Abschlüsse erworben werden:</a:t>
            </a:r>
          </a:p>
          <a:p>
            <a:pPr>
              <a:buNone/>
            </a:pPr>
            <a:endParaRPr lang="de-DE" sz="11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endParaRPr lang="de-DE" sz="11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buNone/>
            </a:pPr>
            <a:r>
              <a:rPr lang="de-DE" b="1" dirty="0" smtClean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de-DE" sz="2000" b="1" dirty="0" smtClean="0">
                <a:solidFill>
                  <a:schemeClr val="accent3">
                    <a:lumMod val="50000"/>
                  </a:schemeClr>
                </a:solidFill>
              </a:rPr>
              <a:t>Erweiterter Sekundarabschluss I</a:t>
            </a:r>
            <a:r>
              <a:rPr lang="de-DE" sz="2000" dirty="0" smtClean="0">
                <a:solidFill>
                  <a:schemeClr val="accent3">
                    <a:lumMod val="50000"/>
                  </a:schemeClr>
                </a:solidFill>
              </a:rPr>
              <a:t>,</a:t>
            </a:r>
          </a:p>
          <a:p>
            <a:pPr lvl="1">
              <a:buNone/>
            </a:pPr>
            <a:r>
              <a:rPr lang="de-DE" b="1" dirty="0" smtClean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de-DE" sz="2000" b="1" dirty="0" smtClean="0">
                <a:solidFill>
                  <a:schemeClr val="accent3">
                    <a:lumMod val="50000"/>
                  </a:schemeClr>
                </a:solidFill>
              </a:rPr>
              <a:t>Sekundarabschluss I – Realschulabschluss,</a:t>
            </a:r>
            <a:endParaRPr lang="de-DE" sz="1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buNone/>
            </a:pPr>
            <a:r>
              <a:rPr lang="de-DE" b="1" dirty="0" smtClean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de-DE" sz="2000" b="1" dirty="0" smtClean="0">
                <a:solidFill>
                  <a:schemeClr val="accent3">
                    <a:lumMod val="50000"/>
                  </a:schemeClr>
                </a:solidFill>
              </a:rPr>
              <a:t>Sekundarabschluss I – Hauptschulabschluss</a:t>
            </a:r>
            <a:r>
              <a:rPr lang="de-DE" sz="20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de-DE" sz="12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de-DE" sz="12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de-DE" sz="1900" dirty="0" smtClean="0">
                <a:solidFill>
                  <a:schemeClr val="accent3">
                    <a:lumMod val="50000"/>
                  </a:schemeClr>
                </a:solidFill>
              </a:rPr>
              <a:t>Der Erwerb eines Abschlusses setzt die erfolgreiche Teilnahme an einer Abschlussprüfung im 10. Schuljahrgang voraus.</a:t>
            </a:r>
            <a:endParaRPr lang="de-DE" sz="19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202</Words>
  <Application>Microsoft Office PowerPoint</Application>
  <PresentationFormat>Bildschirmpräsentation (4:3)</PresentationFormat>
  <Paragraphs>89</Paragraphs>
  <Slides>10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Hyperion</vt:lpstr>
      <vt:lpstr>Elterninformation</vt:lpstr>
      <vt:lpstr>Veranlagung und Persönlichkeit des Schülers müssen im Vordergrund stehen!</vt:lpstr>
      <vt:lpstr>Viele Wege führen zum Ziel</vt:lpstr>
      <vt:lpstr>Bildungsauftrag der Hauptschule</vt:lpstr>
      <vt:lpstr>Schwerpunktsetzung Berufsorientierung</vt:lpstr>
      <vt:lpstr>Abschlüsse an der Hauptschule</vt:lpstr>
      <vt:lpstr>Bildungsauftrag der Realschule</vt:lpstr>
      <vt:lpstr>Zur Stundentafel der Realschule</vt:lpstr>
      <vt:lpstr>Abschlüsse an der Realschule</vt:lpstr>
      <vt:lpstr>Termine/Kontakt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Elterninformation</dc:title>
  <dc:creator>Rülke</dc:creator>
  <cp:lastModifiedBy>Locke</cp:lastModifiedBy>
  <cp:revision>66</cp:revision>
  <cp:lastPrinted>2018-11-01T18:02:04Z</cp:lastPrinted>
  <dcterms:modified xsi:type="dcterms:W3CDTF">2021-11-14T16:30:28Z</dcterms:modified>
</cp:coreProperties>
</file>